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handoutMasterIdLst>
    <p:handoutMasterId r:id="rId17"/>
  </p:handoutMasterIdLst>
  <p:sldIdLst>
    <p:sldId id="256" r:id="rId2"/>
    <p:sldId id="272" r:id="rId3"/>
    <p:sldId id="258" r:id="rId4"/>
    <p:sldId id="268" r:id="rId5"/>
    <p:sldId id="269" r:id="rId6"/>
    <p:sldId id="264" r:id="rId7"/>
    <p:sldId id="265" r:id="rId8"/>
    <p:sldId id="266" r:id="rId9"/>
    <p:sldId id="273" r:id="rId10"/>
    <p:sldId id="270" r:id="rId11"/>
    <p:sldId id="261" r:id="rId12"/>
    <p:sldId id="260" r:id="rId13"/>
    <p:sldId id="262" r:id="rId14"/>
    <p:sldId id="274" r:id="rId15"/>
    <p:sldId id="263" r:id="rId16"/>
  </p:sldIdLst>
  <p:sldSz cx="9144000" cy="6858000" type="screen4x3"/>
  <p:notesSz cx="6797675" cy="9926638"/>
  <p:defaultTextStyle>
    <a:defPPr>
      <a:defRPr lang="zh-TW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pitchFamily="18" charset="-120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pitchFamily="18" charset="-120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pitchFamily="18" charset="-120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pitchFamily="18" charset="-120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新細明體" pitchFamily="18" charset="-120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新細明體" pitchFamily="18" charset="-120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新細明體" pitchFamily="18" charset="-120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新細明體" pitchFamily="18" charset="-120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新細明體" pitchFamily="18" charset="-120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1564" autoAdjust="0"/>
    <p:restoredTop sz="94660"/>
  </p:normalViewPr>
  <p:slideViewPr>
    <p:cSldViewPr>
      <p:cViewPr>
        <p:scale>
          <a:sx n="75" d="100"/>
          <a:sy n="75" d="100"/>
        </p:scale>
        <p:origin x="-186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 smtClean="0"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 smtClean="0"/>
            </a:lvl1pPr>
          </a:lstStyle>
          <a:p>
            <a:pPr>
              <a:defRPr/>
            </a:pPr>
            <a:fld id="{32978051-EFE1-41B9-B481-5497B5104FB6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  <p:sp>
        <p:nvSpPr>
          <p:cNvPr id="4710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 smtClean="0"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4710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 smtClean="0"/>
            </a:lvl1pPr>
          </a:lstStyle>
          <a:p>
            <a:pPr>
              <a:defRPr/>
            </a:pPr>
            <a:fld id="{C79DA89A-F224-42EE-96E2-4C8858B9C0F0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7"/>
          <p:cNvSpPr>
            <a:spLocks noChangeShapeType="1"/>
          </p:cNvSpPr>
          <p:nvPr/>
        </p:nvSpPr>
        <p:spPr bwMode="auto">
          <a:xfrm>
            <a:off x="228600" y="990600"/>
            <a:ext cx="8610600" cy="0"/>
          </a:xfrm>
          <a:prstGeom prst="line">
            <a:avLst/>
          </a:prstGeom>
          <a:noFill/>
          <a:ln w="66675">
            <a:solidFill>
              <a:schemeClr val="tx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grpSp>
        <p:nvGrpSpPr>
          <p:cNvPr id="5" name="Group 8"/>
          <p:cNvGrpSpPr>
            <a:grpSpLocks/>
          </p:cNvGrpSpPr>
          <p:nvPr/>
        </p:nvGrpSpPr>
        <p:grpSpPr bwMode="auto">
          <a:xfrm>
            <a:off x="228600" y="1447800"/>
            <a:ext cx="2286000" cy="2514600"/>
            <a:chOff x="144" y="912"/>
            <a:chExt cx="1440" cy="1584"/>
          </a:xfrm>
        </p:grpSpPr>
        <p:sp>
          <p:nvSpPr>
            <p:cNvPr id="6" name="Rectangle 9"/>
            <p:cNvSpPr>
              <a:spLocks noChangeArrowheads="1"/>
            </p:cNvSpPr>
            <p:nvPr/>
          </p:nvSpPr>
          <p:spPr bwMode="auto">
            <a:xfrm>
              <a:off x="960" y="912"/>
              <a:ext cx="52" cy="979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7" name="Rectangle 10"/>
            <p:cNvSpPr>
              <a:spLocks noChangeArrowheads="1"/>
            </p:cNvSpPr>
            <p:nvPr/>
          </p:nvSpPr>
          <p:spPr bwMode="auto">
            <a:xfrm>
              <a:off x="844" y="912"/>
              <a:ext cx="52" cy="861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8" name="Rectangle 11"/>
            <p:cNvSpPr>
              <a:spLocks noChangeArrowheads="1"/>
            </p:cNvSpPr>
            <p:nvPr/>
          </p:nvSpPr>
          <p:spPr bwMode="auto">
            <a:xfrm>
              <a:off x="727" y="912"/>
              <a:ext cx="52" cy="736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9" name="Rectangle 12"/>
            <p:cNvSpPr>
              <a:spLocks noChangeArrowheads="1"/>
            </p:cNvSpPr>
            <p:nvPr/>
          </p:nvSpPr>
          <p:spPr bwMode="auto">
            <a:xfrm>
              <a:off x="610" y="912"/>
              <a:ext cx="52" cy="612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" name="Rectangle 13"/>
            <p:cNvSpPr>
              <a:spLocks noChangeArrowheads="1"/>
            </p:cNvSpPr>
            <p:nvPr/>
          </p:nvSpPr>
          <p:spPr bwMode="auto">
            <a:xfrm>
              <a:off x="494" y="912"/>
              <a:ext cx="52" cy="49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1" name="Rectangle 14"/>
            <p:cNvSpPr>
              <a:spLocks noChangeArrowheads="1"/>
            </p:cNvSpPr>
            <p:nvPr/>
          </p:nvSpPr>
          <p:spPr bwMode="auto">
            <a:xfrm>
              <a:off x="377" y="912"/>
              <a:ext cx="52" cy="361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2" name="Rectangle 15"/>
            <p:cNvSpPr>
              <a:spLocks noChangeArrowheads="1"/>
            </p:cNvSpPr>
            <p:nvPr/>
          </p:nvSpPr>
          <p:spPr bwMode="auto">
            <a:xfrm>
              <a:off x="260" y="912"/>
              <a:ext cx="52" cy="249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3" name="Rectangle 16"/>
            <p:cNvSpPr>
              <a:spLocks noChangeArrowheads="1"/>
            </p:cNvSpPr>
            <p:nvPr/>
          </p:nvSpPr>
          <p:spPr bwMode="auto">
            <a:xfrm>
              <a:off x="144" y="912"/>
              <a:ext cx="52" cy="125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4" name="Rectangle 17"/>
            <p:cNvSpPr>
              <a:spLocks noChangeArrowheads="1"/>
            </p:cNvSpPr>
            <p:nvPr/>
          </p:nvSpPr>
          <p:spPr bwMode="auto">
            <a:xfrm>
              <a:off x="1077" y="912"/>
              <a:ext cx="49" cy="1098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5" name="Rectangle 18"/>
            <p:cNvSpPr>
              <a:spLocks noChangeArrowheads="1"/>
            </p:cNvSpPr>
            <p:nvPr/>
          </p:nvSpPr>
          <p:spPr bwMode="auto">
            <a:xfrm>
              <a:off x="1191" y="912"/>
              <a:ext cx="49" cy="1223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6" name="Rectangle 19"/>
            <p:cNvSpPr>
              <a:spLocks noChangeArrowheads="1"/>
            </p:cNvSpPr>
            <p:nvPr/>
          </p:nvSpPr>
          <p:spPr bwMode="auto">
            <a:xfrm>
              <a:off x="1304" y="912"/>
              <a:ext cx="49" cy="1341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7" name="Rectangle 20"/>
            <p:cNvSpPr>
              <a:spLocks noChangeArrowheads="1"/>
            </p:cNvSpPr>
            <p:nvPr/>
          </p:nvSpPr>
          <p:spPr bwMode="auto">
            <a:xfrm>
              <a:off x="1418" y="912"/>
              <a:ext cx="52" cy="1466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8" name="Rectangle 21"/>
            <p:cNvSpPr>
              <a:spLocks noChangeArrowheads="1"/>
            </p:cNvSpPr>
            <p:nvPr/>
          </p:nvSpPr>
          <p:spPr bwMode="auto">
            <a:xfrm>
              <a:off x="1535" y="912"/>
              <a:ext cx="49" cy="1584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</p:grpSp>
      <p:sp>
        <p:nvSpPr>
          <p:cNvPr id="19" name="Line 22"/>
          <p:cNvSpPr>
            <a:spLocks noChangeShapeType="1"/>
          </p:cNvSpPr>
          <p:nvPr/>
        </p:nvSpPr>
        <p:spPr bwMode="auto">
          <a:xfrm>
            <a:off x="266700" y="6172200"/>
            <a:ext cx="8610600" cy="0"/>
          </a:xfrm>
          <a:prstGeom prst="line">
            <a:avLst/>
          </a:prstGeom>
          <a:noFill/>
          <a:ln w="12700">
            <a:solidFill>
              <a:schemeClr val="tx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4608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895600" y="1371600"/>
            <a:ext cx="5867400" cy="2286000"/>
          </a:xfrm>
        </p:spPr>
        <p:txBody>
          <a:bodyPr/>
          <a:lstStyle>
            <a:lvl1pPr>
              <a:defRPr sz="4500"/>
            </a:lvl1pPr>
          </a:lstStyle>
          <a:p>
            <a:pPr lvl="0"/>
            <a:r>
              <a:rPr lang="zh-TW" altLang="en-US" noProof="0" smtClean="0"/>
              <a:t>按一下以編輯母片標題樣式</a:t>
            </a:r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971800" y="4267200"/>
            <a:ext cx="5791200" cy="14478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600" b="1"/>
            </a:lvl1pPr>
          </a:lstStyle>
          <a:p>
            <a:pPr lvl="0"/>
            <a:r>
              <a:rPr lang="zh-TW" altLang="en-US" noProof="0" smtClean="0"/>
              <a:t>按一下以編輯母片副標題樣式</a:t>
            </a:r>
          </a:p>
        </p:txBody>
      </p:sp>
      <p:sp>
        <p:nvSpPr>
          <p:cNvPr id="20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03DD4E05-0F71-43A3-A6DD-91E426C5D86B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  <p:sp>
        <p:nvSpPr>
          <p:cNvPr id="21" name="Rectangle 5"/>
          <p:cNvSpPr>
            <a:spLocks noGrp="1" noChangeArrowheads="1"/>
          </p:cNvSpPr>
          <p:nvPr>
            <p:ph type="ftr" sz="quarter" idx="11"/>
          </p:nvPr>
        </p:nvSpPr>
        <p:spPr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22" name="Rectangle 6"/>
          <p:cNvSpPr>
            <a:spLocks noGrp="1" noChangeArrowheads="1"/>
          </p:cNvSpPr>
          <p:nvPr>
            <p:ph type="sldNum" sz="quarter" idx="12"/>
          </p:nvPr>
        </p:nvSpPr>
        <p:spPr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A6A9A7E-09E3-4A41-A0C7-C46B550682B3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939CA7A-CB62-4783-8A02-F25F91928D1C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6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798212-46AD-4BC7-9B51-918DF53555CF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934200" y="457200"/>
            <a:ext cx="1752600" cy="5638800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1676400" y="457200"/>
            <a:ext cx="5105400" cy="5638800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F4539C-9DE7-40A5-BF41-7D3AE61C4CE7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6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3909FC-DDFF-4CD7-A580-63774584114E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DC5AC9-F5DF-4C2D-8008-F5A2EE4C0174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6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5B7CFB-4DD8-4679-B029-85217760770E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01037A-411F-4410-A4C9-5C9DC87614D0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6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803CCC-640A-4F52-8C12-27CA347DCB81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1676400" y="1981200"/>
            <a:ext cx="3429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5257800" y="1981200"/>
            <a:ext cx="3429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B1C20E-8681-49B3-BAEF-19C5A01F016C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7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FF6E26-5DE5-4506-A92A-F14BD91F03E2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B8D152-F3F5-4C2D-81D9-DC805E14FD44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9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B101DF-3889-4217-B2D6-DF230FB68321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B16863-3646-43F4-8C19-A9D2D0A3E1ED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5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76FD40-D088-484E-B2F7-E795A4E9554A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AFCCFB-D62C-4D7D-B5DF-BA28C68F62D1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4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394EC2-8935-42AB-8C8D-4450FE57CFEA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EF5A8B-826D-49C5-9CFB-088F72463D18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7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9BD93D-4FD6-4EC7-A4F9-CF945A3A40D3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TW" altLang="en-US" noProof="0" smtClean="0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450494-5128-47B7-AAD5-EB474E08E1EA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7" name="Rectangle 22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E8578F-A03C-4ED4-9E6F-8D61A9CEA05F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676400" y="457200"/>
            <a:ext cx="7010400" cy="129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 smtClean="0"/>
              <a:t>按一下以編輯母片標題樣式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676400" y="1981200"/>
            <a:ext cx="7010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 smtClean="0"/>
              <a:t>按一下以編輯母片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</a:p>
        </p:txBody>
      </p:sp>
      <p:sp>
        <p:nvSpPr>
          <p:cNvPr id="45060" name="Rectangle 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0" sz="1200" smtClean="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en-US" altLang="zh-TW"/>
          </a:p>
        </p:txBody>
      </p:sp>
      <p:sp>
        <p:nvSpPr>
          <p:cNvPr id="45061" name="Rectangle 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0" sz="1200" smtClean="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9B0EFCBD-98CF-4C42-BD7B-0BB0F7F678DD}" type="slidenum">
              <a:rPr lang="zh-TW" altLang="en-US"/>
              <a:pPr>
                <a:defRPr/>
              </a:pPr>
              <a:t>‹#›</a:t>
            </a:fld>
            <a:endParaRPr lang="en-US" altLang="zh-TW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266700" y="6172200"/>
            <a:ext cx="8610600" cy="0"/>
          </a:xfrm>
          <a:prstGeom prst="line">
            <a:avLst/>
          </a:prstGeom>
          <a:noFill/>
          <a:ln w="12700">
            <a:solidFill>
              <a:schemeClr val="tx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1" name="Line 7"/>
          <p:cNvSpPr>
            <a:spLocks noChangeShapeType="1"/>
          </p:cNvSpPr>
          <p:nvPr/>
        </p:nvSpPr>
        <p:spPr bwMode="auto">
          <a:xfrm>
            <a:off x="228600" y="304800"/>
            <a:ext cx="8610600" cy="0"/>
          </a:xfrm>
          <a:prstGeom prst="line">
            <a:avLst/>
          </a:prstGeom>
          <a:noFill/>
          <a:ln w="76200">
            <a:solidFill>
              <a:schemeClr val="tx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grpSp>
        <p:nvGrpSpPr>
          <p:cNvPr id="1032" name="Group 8"/>
          <p:cNvGrpSpPr>
            <a:grpSpLocks/>
          </p:cNvGrpSpPr>
          <p:nvPr/>
        </p:nvGrpSpPr>
        <p:grpSpPr bwMode="auto">
          <a:xfrm>
            <a:off x="228600" y="457200"/>
            <a:ext cx="1246188" cy="1371600"/>
            <a:chOff x="144" y="288"/>
            <a:chExt cx="785" cy="864"/>
          </a:xfrm>
        </p:grpSpPr>
        <p:sp>
          <p:nvSpPr>
            <p:cNvPr id="1034" name="Rectangle 9"/>
            <p:cNvSpPr>
              <a:spLocks noChangeArrowheads="1"/>
            </p:cNvSpPr>
            <p:nvPr/>
          </p:nvSpPr>
          <p:spPr bwMode="auto">
            <a:xfrm>
              <a:off x="589" y="288"/>
              <a:ext cx="28" cy="534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35" name="Rectangle 10"/>
            <p:cNvSpPr>
              <a:spLocks noChangeArrowheads="1"/>
            </p:cNvSpPr>
            <p:nvPr/>
          </p:nvSpPr>
          <p:spPr bwMode="auto">
            <a:xfrm>
              <a:off x="526" y="288"/>
              <a:ext cx="28" cy="470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36" name="Rectangle 11"/>
            <p:cNvSpPr>
              <a:spLocks noChangeArrowheads="1"/>
            </p:cNvSpPr>
            <p:nvPr/>
          </p:nvSpPr>
          <p:spPr bwMode="auto">
            <a:xfrm>
              <a:off x="462" y="288"/>
              <a:ext cx="28" cy="401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37" name="Rectangle 12"/>
            <p:cNvSpPr>
              <a:spLocks noChangeArrowheads="1"/>
            </p:cNvSpPr>
            <p:nvPr/>
          </p:nvSpPr>
          <p:spPr bwMode="auto">
            <a:xfrm>
              <a:off x="398" y="288"/>
              <a:ext cx="28" cy="334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38" name="Rectangle 13"/>
            <p:cNvSpPr>
              <a:spLocks noChangeArrowheads="1"/>
            </p:cNvSpPr>
            <p:nvPr/>
          </p:nvSpPr>
          <p:spPr bwMode="auto">
            <a:xfrm>
              <a:off x="335" y="288"/>
              <a:ext cx="28" cy="269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39" name="Rectangle 14"/>
            <p:cNvSpPr>
              <a:spLocks noChangeArrowheads="1"/>
            </p:cNvSpPr>
            <p:nvPr/>
          </p:nvSpPr>
          <p:spPr bwMode="auto">
            <a:xfrm>
              <a:off x="271" y="288"/>
              <a:ext cx="28" cy="197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40" name="Rectangle 15"/>
            <p:cNvSpPr>
              <a:spLocks noChangeArrowheads="1"/>
            </p:cNvSpPr>
            <p:nvPr/>
          </p:nvSpPr>
          <p:spPr bwMode="auto">
            <a:xfrm>
              <a:off x="207" y="288"/>
              <a:ext cx="29" cy="136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41" name="Rectangle 16"/>
            <p:cNvSpPr>
              <a:spLocks noChangeArrowheads="1"/>
            </p:cNvSpPr>
            <p:nvPr/>
          </p:nvSpPr>
          <p:spPr bwMode="auto">
            <a:xfrm>
              <a:off x="144" y="288"/>
              <a:ext cx="28" cy="68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42" name="Rectangle 17"/>
            <p:cNvSpPr>
              <a:spLocks noChangeArrowheads="1"/>
            </p:cNvSpPr>
            <p:nvPr/>
          </p:nvSpPr>
          <p:spPr bwMode="auto">
            <a:xfrm>
              <a:off x="653" y="288"/>
              <a:ext cx="26" cy="599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43" name="Rectangle 18"/>
            <p:cNvSpPr>
              <a:spLocks noChangeArrowheads="1"/>
            </p:cNvSpPr>
            <p:nvPr/>
          </p:nvSpPr>
          <p:spPr bwMode="auto">
            <a:xfrm>
              <a:off x="715" y="288"/>
              <a:ext cx="26" cy="667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44" name="Rectangle 19"/>
            <p:cNvSpPr>
              <a:spLocks noChangeArrowheads="1"/>
            </p:cNvSpPr>
            <p:nvPr/>
          </p:nvSpPr>
          <p:spPr bwMode="auto">
            <a:xfrm>
              <a:off x="776" y="288"/>
              <a:ext cx="27" cy="731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45" name="Rectangle 20"/>
            <p:cNvSpPr>
              <a:spLocks noChangeArrowheads="1"/>
            </p:cNvSpPr>
            <p:nvPr/>
          </p:nvSpPr>
          <p:spPr bwMode="auto">
            <a:xfrm>
              <a:off x="839" y="288"/>
              <a:ext cx="28" cy="800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  <p:sp>
          <p:nvSpPr>
            <p:cNvPr id="1046" name="Rectangle 21"/>
            <p:cNvSpPr>
              <a:spLocks noChangeArrowheads="1"/>
            </p:cNvSpPr>
            <p:nvPr/>
          </p:nvSpPr>
          <p:spPr bwMode="auto">
            <a:xfrm>
              <a:off x="902" y="288"/>
              <a:ext cx="27" cy="864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TW" altLang="en-US"/>
            </a:p>
          </p:txBody>
        </p:sp>
      </p:grpSp>
      <p:sp>
        <p:nvSpPr>
          <p:cNvPr id="45078" name="Rectangle 2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0" sz="1200" smtClean="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9302210C-4284-4BA3-9145-D04034664CED}" type="datetimeFigureOut">
              <a:rPr lang="zh-TW" altLang="en-US"/>
              <a:pPr>
                <a:defRPr/>
              </a:pPr>
              <a:t>2012/3/23</a:t>
            </a:fld>
            <a:endParaRPr lang="en-US" altLang="zh-TW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86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39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900">
          <a:solidFill>
            <a:schemeClr val="tx2"/>
          </a:solidFill>
          <a:latin typeface="Arial" charset="0"/>
          <a:ea typeface="新細明體" pitchFamily="18" charset="-12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900">
          <a:solidFill>
            <a:schemeClr val="tx2"/>
          </a:solidFill>
          <a:latin typeface="Arial" charset="0"/>
          <a:ea typeface="新細明體" pitchFamily="18" charset="-12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900">
          <a:solidFill>
            <a:schemeClr val="tx2"/>
          </a:solidFill>
          <a:latin typeface="Arial" charset="0"/>
          <a:ea typeface="新細明體" pitchFamily="18" charset="-12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900">
          <a:solidFill>
            <a:schemeClr val="tx2"/>
          </a:solidFill>
          <a:latin typeface="Arial" charset="0"/>
          <a:ea typeface="新細明體" pitchFamily="18" charset="-12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3900">
          <a:solidFill>
            <a:schemeClr val="tx2"/>
          </a:solidFill>
          <a:latin typeface="Arial" charset="0"/>
          <a:ea typeface="新細明體" pitchFamily="18" charset="-12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3900">
          <a:solidFill>
            <a:schemeClr val="tx2"/>
          </a:solidFill>
          <a:latin typeface="Arial" charset="0"/>
          <a:ea typeface="新細明體" pitchFamily="18" charset="-12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3900">
          <a:solidFill>
            <a:schemeClr val="tx2"/>
          </a:solidFill>
          <a:latin typeface="Arial" charset="0"/>
          <a:ea typeface="新細明體" pitchFamily="18" charset="-12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3900">
          <a:solidFill>
            <a:schemeClr val="tx2"/>
          </a:solidFill>
          <a:latin typeface="Arial" charset="0"/>
          <a:ea typeface="新細明體" pitchFamily="18" charset="-12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85000"/>
        <a:buFont typeface="Wingdings" pitchFamily="2" charset="2"/>
        <a:buChar char="o"/>
        <a:defRPr kumimoji="1" sz="28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kumimoji="1" sz="2500">
          <a:solidFill>
            <a:schemeClr val="tx2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p"/>
        <a:defRPr kumimoji="1" sz="2200">
          <a:solidFill>
            <a:schemeClr val="tx2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n"/>
        <a:defRPr kumimoji="1" sz="2000">
          <a:solidFill>
            <a:schemeClr val="tx2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o"/>
        <a:defRPr kumimoji="1" sz="2000">
          <a:solidFill>
            <a:schemeClr val="tx2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o"/>
        <a:defRPr kumimoji="1" sz="2000">
          <a:solidFill>
            <a:schemeClr val="tx2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o"/>
        <a:defRPr kumimoji="1" sz="2000">
          <a:solidFill>
            <a:schemeClr val="tx2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o"/>
        <a:defRPr kumimoji="1" sz="2000">
          <a:solidFill>
            <a:schemeClr val="tx2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o"/>
        <a:defRPr kumimoji="1" sz="2000">
          <a:solidFill>
            <a:schemeClr val="tx2"/>
          </a:solidFill>
          <a:latin typeface="+mn-lt"/>
          <a:ea typeface="+mn-ea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 idx="4294967295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eaLnBrk="1" hangingPunct="1"/>
            <a:r>
              <a:rPr lang="en-US" altLang="zh-TW" sz="4500" smtClean="0"/>
              <a:t>Major approaches to ELT-</a:t>
            </a:r>
            <a:br>
              <a:rPr lang="en-US" altLang="zh-TW" sz="4500" smtClean="0"/>
            </a:br>
            <a:r>
              <a:rPr lang="en-US" altLang="zh-TW" sz="4500" smtClean="0"/>
              <a:t>suitability of TBL </a:t>
            </a:r>
            <a:r>
              <a:rPr lang="en-US" altLang="zh-HK" sz="4500" smtClean="0"/>
              <a:t>in</a:t>
            </a:r>
            <a:r>
              <a:rPr lang="en-US" altLang="zh-TW" sz="4500" smtClean="0"/>
              <a:t> </a:t>
            </a:r>
            <a:r>
              <a:rPr lang="en-US" altLang="zh-HK" sz="4500" smtClean="0"/>
              <a:t>the </a:t>
            </a:r>
            <a:r>
              <a:rPr lang="en-US" altLang="zh-TW" sz="4500" smtClean="0"/>
              <a:t>Hong Kong</a:t>
            </a:r>
            <a:r>
              <a:rPr lang="en-US" altLang="zh-HK" sz="4500" smtClean="0"/>
              <a:t>’s</a:t>
            </a:r>
            <a:r>
              <a:rPr lang="en-US" altLang="zh-TW" sz="4500" smtClean="0"/>
              <a:t> School Contexts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4294967295"/>
          </p:nvPr>
        </p:nvSpPr>
        <p:spPr>
          <a:xfrm>
            <a:off x="2455863" y="4060825"/>
            <a:ext cx="5451475" cy="1592263"/>
          </a:xfrm>
        </p:spPr>
        <p:txBody>
          <a:bodyPr/>
          <a:lstStyle/>
          <a:p>
            <a:pPr marL="0" indent="0" eaLnBrk="1" hangingPunct="1">
              <a:buFont typeface="Wingdings" pitchFamily="2" charset="2"/>
              <a:buNone/>
            </a:pPr>
            <a:r>
              <a:rPr lang="en-US" altLang="zh-TW" sz="2600" b="1" smtClean="0"/>
              <a:t>Chan Ching Yi 10401288</a:t>
            </a:r>
          </a:p>
          <a:p>
            <a:pPr marL="0" indent="0" eaLnBrk="1" hangingPunct="1">
              <a:buFont typeface="Wingdings" pitchFamily="2" charset="2"/>
              <a:buNone/>
            </a:pPr>
            <a:r>
              <a:rPr lang="en-US" altLang="zh-TW" sz="2600" b="1" smtClean="0"/>
              <a:t>Wong Wing Ka 1040</a:t>
            </a:r>
            <a:r>
              <a:rPr lang="en-US" altLang="zh-HK" sz="2600" b="1" smtClean="0"/>
              <a:t>6026</a:t>
            </a:r>
          </a:p>
          <a:p>
            <a:pPr marL="0" indent="0" eaLnBrk="1" hangingPunct="1">
              <a:buFont typeface="Wingdings" pitchFamily="2" charset="2"/>
              <a:buNone/>
            </a:pPr>
            <a:r>
              <a:rPr lang="en-US" altLang="zh-HK" sz="2600" b="1" smtClean="0"/>
              <a:t>Chan Ka Man Mandy 10401253</a:t>
            </a:r>
            <a:endParaRPr lang="en-US" altLang="zh-TW" sz="2600" b="1" smtClean="0"/>
          </a:p>
          <a:p>
            <a:pPr marL="0" indent="0" eaLnBrk="1" hangingPunct="1">
              <a:buFont typeface="Wingdings" pitchFamily="2" charset="2"/>
              <a:buNone/>
            </a:pPr>
            <a:endParaRPr lang="zh-TW" altLang="zh-TW" sz="2600" b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altLang="zh-HK" smtClean="0"/>
              <a:t>Role of teachers in TBL </a:t>
            </a:r>
            <a:br>
              <a:rPr lang="en-US" altLang="zh-HK" smtClean="0"/>
            </a:br>
            <a:r>
              <a:rPr lang="en-US" altLang="zh-HK" sz="2000" smtClean="0"/>
              <a:t>(Curriculum Development Council, 1999)</a:t>
            </a:r>
            <a:endParaRPr lang="en-US" altLang="zh-TW" sz="2000" smtClean="0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/>
            <a:r>
              <a:rPr lang="en-US" altLang="zh-HK" smtClean="0"/>
              <a:t>Identify learners’ needs</a:t>
            </a:r>
          </a:p>
          <a:p>
            <a:pPr eaLnBrk="1" hangingPunct="1"/>
            <a:r>
              <a:rPr lang="en-US" altLang="zh-HK" smtClean="0"/>
              <a:t>Create the best possible conditions for learning</a:t>
            </a:r>
          </a:p>
          <a:p>
            <a:pPr eaLnBrk="1" hangingPunct="1"/>
            <a:r>
              <a:rPr lang="en-US" altLang="zh-HK" smtClean="0"/>
              <a:t>Never dominate classroom interaction</a:t>
            </a:r>
          </a:p>
          <a:p>
            <a:pPr eaLnBrk="1" hangingPunct="1"/>
            <a:r>
              <a:rPr lang="en-US" altLang="zh-HK" smtClean="0"/>
              <a:t>Motivate the learners</a:t>
            </a:r>
          </a:p>
          <a:p>
            <a:pPr eaLnBrk="1" hangingPunct="1"/>
            <a:r>
              <a:rPr lang="en-US" altLang="zh-HK" smtClean="0"/>
              <a:t>Give feedback tactfully and positively</a:t>
            </a:r>
          </a:p>
          <a:p>
            <a:pPr eaLnBrk="1" hangingPunct="1"/>
            <a:r>
              <a:rPr lang="en-US" altLang="zh-HK" smtClean="0"/>
              <a:t>Individual learners in the groups should be given recognition </a:t>
            </a:r>
            <a:endParaRPr lang="en-US" altLang="zh-TW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549275"/>
            <a:ext cx="9144000" cy="765175"/>
          </a:xfrm>
        </p:spPr>
        <p:txBody>
          <a:bodyPr/>
          <a:lstStyle/>
          <a:p>
            <a:pPr algn="ctr" eaLnBrk="1" hangingPunct="1"/>
            <a:r>
              <a:rPr lang="en-US" altLang="zh-TW" sz="3500" smtClean="0"/>
              <a:t>From </a:t>
            </a:r>
            <a:r>
              <a:rPr lang="en-US" altLang="zh-TW" sz="3500" b="1" smtClean="0">
                <a:solidFill>
                  <a:srgbClr val="FF0000"/>
                </a:solidFill>
              </a:rPr>
              <a:t>students’ perspective</a:t>
            </a:r>
            <a:r>
              <a:rPr lang="en-US" altLang="zh-TW" sz="3500" smtClean="0"/>
              <a:t>:</a:t>
            </a:r>
            <a:br>
              <a:rPr lang="en-US" altLang="zh-TW" sz="3500" smtClean="0"/>
            </a:br>
            <a:endParaRPr lang="en-US" altLang="zh-TW" sz="3500" smtClean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4294967295"/>
          </p:nvPr>
        </p:nvSpPr>
        <p:spPr/>
        <p:txBody>
          <a:bodyPr/>
          <a:lstStyle/>
          <a:p>
            <a:pPr marL="971550" lvl="1" indent="-514350" eaLnBrk="1" hangingPunct="1">
              <a:buFont typeface="Wingdings" pitchFamily="2" charset="2"/>
              <a:buNone/>
            </a:pPr>
            <a:r>
              <a:rPr lang="en-US" altLang="zh-TW" sz="3800" smtClean="0"/>
              <a:t>1(a). Do you like to learn English by TBL? Why? Why not?</a:t>
            </a:r>
          </a:p>
          <a:p>
            <a:pPr marL="971550" lvl="1" indent="-514350" eaLnBrk="1" hangingPunct="1">
              <a:buFont typeface="Wingdings" pitchFamily="2" charset="2"/>
              <a:buNone/>
            </a:pPr>
            <a:r>
              <a:rPr lang="en-US" altLang="zh-TW" sz="3800" smtClean="0"/>
              <a:t>1(b). If no, what is your preferable way to learn English?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413" name="Group 269"/>
          <p:cNvGraphicFramePr>
            <a:graphicFrameLocks noGrp="1"/>
          </p:cNvGraphicFramePr>
          <p:nvPr>
            <p:ph idx="4294967295"/>
          </p:nvPr>
        </p:nvGraphicFramePr>
        <p:xfrm>
          <a:off x="250825" y="836613"/>
          <a:ext cx="8713788" cy="5772150"/>
        </p:xfrm>
        <a:graphic>
          <a:graphicData uri="http://schemas.openxmlformats.org/drawingml/2006/table">
            <a:tbl>
              <a:tblPr/>
              <a:tblGrid>
                <a:gridCol w="2520950"/>
                <a:gridCol w="6192838"/>
              </a:tblGrid>
              <a:tr h="354013"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          TBL                </a:t>
                      </a:r>
                      <a:r>
                        <a:rPr kumimoji="1" lang="en-US" altLang="zh-TW" sz="1800" b="1" i="0" u="sng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VS</a:t>
                      </a:r>
                      <a:r>
                        <a:rPr kumimoji="1" lang="en-US" altLang="zh-TW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                               Ss’ perspective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</a:tr>
              <a:tr h="9350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Ss have to take initiative to complete the tasks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Be passive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Demotivated due to repetitive failure in learning English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33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Emphasize grammatical form in the post-task stage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Get to learn grammar in the pre-stage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91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Grammar is not the focus, but communication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Need input before and during tasks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difficult to motivate below-average students to speak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556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Emphasize fluency instead of accuracy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Accuracy is counted in public exam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2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Much oral work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Reading and writing count more in public examination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533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Emphasize on group work and oral work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Overuse of the mother tongue in discussion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off task easily by chit-chatting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make noise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more productive with higher achieving Ss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4363" name="Rectangle 45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0"/>
            <a:ext cx="9144000" cy="765175"/>
          </a:xfrm>
          <a:noFill/>
        </p:spPr>
        <p:txBody>
          <a:bodyPr/>
          <a:lstStyle/>
          <a:p>
            <a:pPr eaLnBrk="1" hangingPunct="1"/>
            <a:r>
              <a:rPr lang="en-US" altLang="zh-TW" sz="2800" smtClean="0"/>
              <a:t>TBL from the perspective of students_1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97" name="Group 57"/>
          <p:cNvGraphicFramePr>
            <a:graphicFrameLocks noGrp="1"/>
          </p:cNvGraphicFramePr>
          <p:nvPr>
            <p:ph idx="4294967295"/>
          </p:nvPr>
        </p:nvGraphicFramePr>
        <p:xfrm>
          <a:off x="250825" y="836613"/>
          <a:ext cx="8713788" cy="3487737"/>
        </p:xfrm>
        <a:graphic>
          <a:graphicData uri="http://schemas.openxmlformats.org/drawingml/2006/table">
            <a:tbl>
              <a:tblPr/>
              <a:tblGrid>
                <a:gridCol w="2520950"/>
                <a:gridCol w="6192838"/>
              </a:tblGrid>
              <a:tr h="360363"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         TBL                </a:t>
                      </a:r>
                      <a:r>
                        <a:rPr kumimoji="1" lang="en-US" altLang="zh-TW" sz="1800" b="1" i="0" u="sng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VS</a:t>
                      </a:r>
                      <a:r>
                        <a:rPr kumimoji="1" lang="en-US" altLang="zh-TW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                               Ss’ perspective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</a:tr>
              <a:tr h="8112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Series of tasks; module learning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35-40 minutes per lesson, 8-10 lessons per week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  <a:sym typeface="Wingdings" pitchFamily="2" charset="2"/>
                        </a:rPr>
                        <a:t> Ss cannot keep their attention throughout the tasks</a:t>
                      </a:r>
                      <a:endParaRPr kumimoji="1" lang="en-US" altLang="zh-TW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2"/>
                        </a:solidFill>
                        <a:effectLst/>
                        <a:latin typeface="Arial" charset="0"/>
                        <a:ea typeface="新細明體" pitchFamily="18" charset="-12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5652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To learn through tasks in long timeframe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Exam-oriented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Internal exams are traditional in format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what has been learnt by TBL seems not that directly to-the point, seems not to learn anything concrete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461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Large class size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5000"/>
                        <a:buFont typeface="Wingdings" pitchFamily="2" charset="2"/>
                        <a:buChar char="o"/>
                        <a:tabLst/>
                      </a:pPr>
                      <a:r>
                        <a:rPr kumimoji="1" lang="en-US" altLang="zh-TW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Arial" charset="0"/>
                          <a:ea typeface="新細明體" pitchFamily="18" charset="-120"/>
                        </a:rPr>
                        <a:t>Limited space in the classroom; not bother to move and form group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5378" name="Rectangle 43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0"/>
            <a:ext cx="9144000" cy="765175"/>
          </a:xfrm>
          <a:noFill/>
        </p:spPr>
        <p:txBody>
          <a:bodyPr/>
          <a:lstStyle/>
          <a:p>
            <a:pPr eaLnBrk="1" hangingPunct="1"/>
            <a:r>
              <a:rPr lang="en-US" altLang="zh-TW" sz="2800" smtClean="0"/>
              <a:t>TBL from the perspective of students_2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標題 1"/>
          <p:cNvSpPr>
            <a:spLocks noGrp="1"/>
          </p:cNvSpPr>
          <p:nvPr>
            <p:ph type="title" idx="4294967295"/>
          </p:nvPr>
        </p:nvSpPr>
        <p:spPr>
          <a:xfrm>
            <a:off x="214313" y="428625"/>
            <a:ext cx="8786812" cy="1143000"/>
          </a:xfrm>
        </p:spPr>
        <p:txBody>
          <a:bodyPr/>
          <a:lstStyle/>
          <a:p>
            <a:pPr algn="ctr" eaLnBrk="1" hangingPunct="1"/>
            <a:r>
              <a:rPr lang="en-US" altLang="zh-TW" smtClean="0"/>
              <a:t>From the </a:t>
            </a:r>
            <a:r>
              <a:rPr lang="en-US" altLang="zh-TW" b="1" smtClean="0">
                <a:solidFill>
                  <a:srgbClr val="FF0000"/>
                </a:solidFill>
              </a:rPr>
              <a:t>perspective of schools</a:t>
            </a:r>
            <a:r>
              <a:rPr lang="en-US" altLang="zh-TW" smtClean="0"/>
              <a:t>: </a:t>
            </a:r>
            <a:br>
              <a:rPr lang="en-US" altLang="zh-TW" smtClean="0"/>
            </a:br>
            <a:endParaRPr lang="zh-TW" altLang="en-US" smtClean="0"/>
          </a:p>
        </p:txBody>
      </p:sp>
      <p:sp>
        <p:nvSpPr>
          <p:cNvPr id="16387" name="表格版面配置區 2"/>
          <p:cNvSpPr>
            <a:spLocks noGrp="1" noTextEdit="1"/>
          </p:cNvSpPr>
          <p:nvPr>
            <p:ph type="tbl" idx="4294967295"/>
          </p:nvPr>
        </p:nvSpPr>
        <p:spPr/>
      </p:sp>
      <p:sp>
        <p:nvSpPr>
          <p:cNvPr id="16388" name="矩形 3"/>
          <p:cNvSpPr>
            <a:spLocks noChangeArrowheads="1"/>
          </p:cNvSpPr>
          <p:nvPr/>
        </p:nvSpPr>
        <p:spPr bwMode="auto">
          <a:xfrm>
            <a:off x="500063" y="1357313"/>
            <a:ext cx="8143875" cy="4400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TW" sz="4000"/>
              <a:t> 1.</a:t>
            </a:r>
            <a:r>
              <a:rPr lang="en-US" altLang="zh-HK" sz="4000"/>
              <a:t> Do you support the implementation of TBL? Why?</a:t>
            </a:r>
          </a:p>
          <a:p>
            <a:r>
              <a:rPr lang="en-US" altLang="zh-HK" sz="4000"/>
              <a:t>       2(a). If yes, how do you implement it or support the implementation in your school?</a:t>
            </a:r>
          </a:p>
          <a:p>
            <a:r>
              <a:rPr lang="en-US" altLang="zh-HK" sz="4000"/>
              <a:t>        2(b)  If no, what are the other preferable implementations?</a:t>
            </a:r>
            <a:endParaRPr lang="zh-TW" altLang="en-US" sz="40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549275"/>
            <a:ext cx="9144000" cy="765175"/>
          </a:xfrm>
        </p:spPr>
        <p:txBody>
          <a:bodyPr/>
          <a:lstStyle/>
          <a:p>
            <a:pPr algn="ctr" eaLnBrk="1" hangingPunct="1"/>
            <a:r>
              <a:rPr lang="en-US" altLang="zh-TW" sz="3500" smtClean="0"/>
              <a:t>References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1916113"/>
            <a:ext cx="8229600" cy="4525962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en-US" altLang="zh-HK" sz="2000" smtClean="0"/>
              <a:t>Curriculum Development Council. (1999). Syllabuses for secondary school: English language (Secondary 1-5). Hong Kong: The Government Printer.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altLang="zh-TW" sz="2000" smtClean="0"/>
              <a:t>David Carless (2007). </a:t>
            </a:r>
            <a:r>
              <a:rPr lang="en-US" altLang="zh-TW" sz="2000" i="1" smtClean="0"/>
              <a:t>The suitability of task-based approaches for secondary schools: Perspectives from Hong Kong.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altLang="zh-HK" sz="2000" smtClean="0"/>
              <a:t>Ellis, Rod (2003). Task-based Language Learning and Teaching. Oxford. New York: Oxford University Press.</a:t>
            </a:r>
            <a:endParaRPr lang="en-US" altLang="zh-TW" sz="2000" smtClean="0"/>
          </a:p>
          <a:p>
            <a:pPr eaLnBrk="1" hangingPunct="1">
              <a:buFont typeface="Wingdings" pitchFamily="2" charset="2"/>
              <a:buNone/>
            </a:pPr>
            <a:endParaRPr lang="en-US" altLang="zh-TW" sz="2000" i="1" smtClean="0"/>
          </a:p>
          <a:p>
            <a:pPr eaLnBrk="1" hangingPunct="1">
              <a:buFont typeface="Wingdings" pitchFamily="2" charset="2"/>
              <a:buNone/>
            </a:pPr>
            <a:r>
              <a:rPr lang="en-US" altLang="zh-HK" sz="2000" smtClean="0"/>
              <a:t>Littlewood,W. (2007). Communicative and task-based language teaching in East Asian classrooms. </a:t>
            </a:r>
            <a:r>
              <a:rPr lang="en-US" altLang="zh-HK" sz="2000" i="1" smtClean="0"/>
              <a:t>Language Teaching, 40</a:t>
            </a:r>
            <a:r>
              <a:rPr lang="en-US" altLang="zh-HK" sz="2000" smtClean="0"/>
              <a:t> (3), 243-249. </a:t>
            </a:r>
            <a:endParaRPr lang="en-US" altLang="zh-TW" sz="2000" smtClean="0"/>
          </a:p>
          <a:p>
            <a:pPr eaLnBrk="1" hangingPunct="1"/>
            <a:endParaRPr lang="en-US" altLang="zh-TW" sz="2000" i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標題 1"/>
          <p:cNvSpPr>
            <a:spLocks noGrp="1"/>
          </p:cNvSpPr>
          <p:nvPr>
            <p:ph type="title" idx="4294967295"/>
          </p:nvPr>
        </p:nvSpPr>
        <p:spPr>
          <a:xfrm>
            <a:off x="428625" y="0"/>
            <a:ext cx="8229600" cy="1143000"/>
          </a:xfrm>
        </p:spPr>
        <p:txBody>
          <a:bodyPr/>
          <a:lstStyle/>
          <a:p>
            <a:pPr algn="ctr" eaLnBrk="1" hangingPunct="1"/>
            <a:r>
              <a:rPr lang="en-US" altLang="zh-TW" smtClean="0"/>
              <a:t>Guiding question</a:t>
            </a:r>
            <a:r>
              <a:rPr lang="en-US" altLang="zh-HK" smtClean="0"/>
              <a:t>s</a:t>
            </a:r>
            <a:endParaRPr lang="zh-TW" altLang="en-US" smtClean="0"/>
          </a:p>
        </p:txBody>
      </p:sp>
      <p:sp>
        <p:nvSpPr>
          <p:cNvPr id="4099" name="內容版面配置區 2"/>
          <p:cNvSpPr>
            <a:spLocks noGrp="1"/>
          </p:cNvSpPr>
          <p:nvPr>
            <p:ph idx="4294967295"/>
          </p:nvPr>
        </p:nvSpPr>
        <p:spPr>
          <a:xfrm>
            <a:off x="357188" y="1000125"/>
            <a:ext cx="8229600" cy="5429250"/>
          </a:xfrm>
        </p:spPr>
        <p:txBody>
          <a:bodyPr/>
          <a:lstStyle/>
          <a:p>
            <a:pPr eaLnBrk="1" hangingPunct="1"/>
            <a:r>
              <a:rPr lang="en-US" altLang="zh-HK" sz="2000" smtClean="0"/>
              <a:t>From </a:t>
            </a:r>
            <a:r>
              <a:rPr lang="en-US" altLang="zh-HK" sz="2000" b="1" smtClean="0">
                <a:solidFill>
                  <a:srgbClr val="FF0000"/>
                </a:solidFill>
              </a:rPr>
              <a:t>teachers’ perspective</a:t>
            </a:r>
            <a:r>
              <a:rPr lang="en-US" altLang="zh-HK" sz="2000" smtClean="0"/>
              <a:t>:</a:t>
            </a:r>
          </a:p>
          <a:p>
            <a:pPr lvl="1" eaLnBrk="1" hangingPunct="1">
              <a:buFont typeface="Wingdings" pitchFamily="2" charset="2"/>
              <a:buNone/>
            </a:pPr>
            <a:r>
              <a:rPr lang="en-US" altLang="zh-HK" sz="2100" smtClean="0"/>
              <a:t>1. Do you support the implementation of TBL? Why?</a:t>
            </a:r>
          </a:p>
          <a:p>
            <a:pPr lvl="1" eaLnBrk="1" hangingPunct="1">
              <a:buFont typeface="Wingdings" pitchFamily="2" charset="2"/>
              <a:buNone/>
            </a:pPr>
            <a:r>
              <a:rPr lang="en-US" altLang="zh-HK" sz="2100" smtClean="0"/>
              <a:t>2(a). If yes, what would you do to facilitate it?</a:t>
            </a:r>
          </a:p>
          <a:p>
            <a:pPr lvl="1" eaLnBrk="1" hangingPunct="1">
              <a:buFont typeface="Wingdings" pitchFamily="2" charset="2"/>
              <a:buNone/>
            </a:pPr>
            <a:r>
              <a:rPr lang="en-US" altLang="zh-HK" sz="2100" smtClean="0"/>
              <a:t>2(b). If no, what do you prefer to implement? </a:t>
            </a:r>
          </a:p>
          <a:p>
            <a:pPr lvl="1" eaLnBrk="1" hangingPunct="1">
              <a:buFont typeface="Wingdings" pitchFamily="2" charset="2"/>
              <a:buNone/>
            </a:pPr>
            <a:endParaRPr lang="en-US" altLang="zh-HK" sz="2100" smtClean="0"/>
          </a:p>
          <a:p>
            <a:pPr eaLnBrk="1" hangingPunct="1"/>
            <a:r>
              <a:rPr lang="en-US" altLang="zh-TW" sz="2000" smtClean="0"/>
              <a:t>From </a:t>
            </a:r>
            <a:r>
              <a:rPr lang="en-US" altLang="zh-TW" sz="2000" b="1" smtClean="0">
                <a:solidFill>
                  <a:srgbClr val="FF0000"/>
                </a:solidFill>
              </a:rPr>
              <a:t>students’ perspective</a:t>
            </a:r>
            <a:r>
              <a:rPr lang="en-US" altLang="zh-TW" sz="2000" smtClean="0"/>
              <a:t>:</a:t>
            </a:r>
          </a:p>
          <a:p>
            <a:pPr lvl="1" eaLnBrk="1" hangingPunct="1">
              <a:buFont typeface="Wingdings" pitchFamily="2" charset="2"/>
              <a:buNone/>
            </a:pPr>
            <a:r>
              <a:rPr lang="en-US" altLang="zh-TW" sz="2100" smtClean="0"/>
              <a:t>1(a). Do you like to learn English by TBL? Why? Why not?</a:t>
            </a:r>
          </a:p>
          <a:p>
            <a:pPr lvl="1" eaLnBrk="1" hangingPunct="1">
              <a:buFont typeface="Wingdings" pitchFamily="2" charset="2"/>
              <a:buNone/>
            </a:pPr>
            <a:r>
              <a:rPr lang="en-US" altLang="zh-TW" sz="2100" smtClean="0"/>
              <a:t>1(b). If no, what is your preferable way to learn English?</a:t>
            </a:r>
          </a:p>
          <a:p>
            <a:pPr lvl="1" eaLnBrk="1" hangingPunct="1">
              <a:buFont typeface="Wingdings" pitchFamily="2" charset="2"/>
              <a:buNone/>
            </a:pPr>
            <a:endParaRPr lang="en-US" altLang="zh-TW" sz="2100" smtClean="0"/>
          </a:p>
          <a:p>
            <a:pPr eaLnBrk="1" hangingPunct="1"/>
            <a:r>
              <a:rPr lang="en-US" altLang="zh-TW" sz="2000" smtClean="0"/>
              <a:t>From the </a:t>
            </a:r>
            <a:r>
              <a:rPr lang="en-US" altLang="zh-TW" sz="2000" b="1" smtClean="0">
                <a:solidFill>
                  <a:srgbClr val="FF0000"/>
                </a:solidFill>
              </a:rPr>
              <a:t>perspective of schools</a:t>
            </a:r>
            <a:r>
              <a:rPr lang="en-US" altLang="zh-TW" sz="2000" smtClean="0"/>
              <a:t>: 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altLang="zh-TW" sz="2000" smtClean="0"/>
              <a:t>	  1.</a:t>
            </a:r>
            <a:r>
              <a:rPr lang="en-US" altLang="zh-HK" sz="2000" smtClean="0"/>
              <a:t> Do you support the implementation of TBL? Why?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altLang="zh-HK" sz="2000" smtClean="0"/>
              <a:t>       2(a). If yes, how do you implement it or support the implementation in your school?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altLang="zh-HK" sz="2000" smtClean="0"/>
              <a:t>        2(b)  If no, what are the other preferable implementations?</a:t>
            </a:r>
            <a:endParaRPr lang="en-US" altLang="zh-TW" sz="2000" smtClean="0"/>
          </a:p>
          <a:p>
            <a:pPr lvl="1" eaLnBrk="1" hangingPunct="1">
              <a:buFont typeface="Wingdings" pitchFamily="2" charset="2"/>
              <a:buNone/>
            </a:pPr>
            <a:endParaRPr lang="en-US" altLang="zh-TW" smtClean="0"/>
          </a:p>
          <a:p>
            <a:pPr lvl="1" eaLnBrk="1" hangingPunct="1">
              <a:buFontTx/>
              <a:buAutoNum type="arabicPeriod"/>
            </a:pPr>
            <a:endParaRPr lang="en-US" altLang="zh-TW" smtClean="0"/>
          </a:p>
          <a:p>
            <a:pPr eaLnBrk="1" hangingPunct="1"/>
            <a:endParaRPr lang="en-US" altLang="zh-HK" smtClean="0"/>
          </a:p>
          <a:p>
            <a:pPr lvl="1" eaLnBrk="1" hangingPunct="1">
              <a:buFont typeface="Wingdings" pitchFamily="2" charset="2"/>
              <a:buNone/>
            </a:pPr>
            <a:endParaRPr lang="en-US" altLang="zh-HK" smtClean="0"/>
          </a:p>
          <a:p>
            <a:pPr lvl="1" eaLnBrk="1" hangingPunct="1">
              <a:buFont typeface="Wingdings" pitchFamily="2" charset="2"/>
              <a:buNone/>
            </a:pPr>
            <a:endParaRPr lang="en-US" altLang="zh-HK" smtClean="0"/>
          </a:p>
          <a:p>
            <a:pPr lvl="1" eaLnBrk="1" hangingPunct="1">
              <a:buFont typeface="Wingdings" pitchFamily="2" charset="2"/>
              <a:buNone/>
            </a:pPr>
            <a:r>
              <a:rPr lang="en-US" altLang="zh-TW" smtClean="0"/>
              <a:t>	</a:t>
            </a:r>
          </a:p>
          <a:p>
            <a:pPr eaLnBrk="1" hangingPunct="1">
              <a:buFont typeface="Wingdings" pitchFamily="2" charset="2"/>
              <a:buNone/>
            </a:pPr>
            <a:endParaRPr lang="zh-TW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188913"/>
            <a:ext cx="9144000" cy="765175"/>
          </a:xfrm>
        </p:spPr>
        <p:txBody>
          <a:bodyPr/>
          <a:lstStyle/>
          <a:p>
            <a:pPr algn="ctr" eaLnBrk="1" hangingPunct="1"/>
            <a:r>
              <a:rPr lang="en-US" altLang="zh-TW" sz="3500" smtClean="0"/>
              <a:t>Definition of TBL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323850" y="1628775"/>
            <a:ext cx="8496300" cy="5949950"/>
          </a:xfrm>
        </p:spPr>
        <p:txBody>
          <a:bodyPr/>
          <a:lstStyle/>
          <a:p>
            <a:pPr marL="533400" indent="-533400" eaLnBrk="1" hangingPunct="1">
              <a:lnSpc>
                <a:spcPct val="80000"/>
              </a:lnSpc>
            </a:pPr>
            <a:r>
              <a:rPr lang="en-US" altLang="zh-TW" sz="2400" smtClean="0"/>
              <a:t>Emphasize communication of meaning rather than study of grammatical form as the starting point for learning activities.</a:t>
            </a:r>
          </a:p>
          <a:p>
            <a:pPr marL="533400" indent="-533400" eaLnBrk="1" hangingPunct="1">
              <a:lnSpc>
                <a:spcPct val="80000"/>
              </a:lnSpc>
              <a:buFont typeface="Wingdings" pitchFamily="2" charset="2"/>
              <a:buNone/>
            </a:pPr>
            <a:endParaRPr lang="en-US" altLang="zh-TW" sz="900" smtClean="0"/>
          </a:p>
          <a:p>
            <a:pPr marL="533400" indent="-533400" eaLnBrk="1" hangingPunct="1">
              <a:lnSpc>
                <a:spcPct val="80000"/>
              </a:lnSpc>
            </a:pPr>
            <a:r>
              <a:rPr lang="en-US" altLang="zh-TW" sz="2400" smtClean="0"/>
              <a:t>Skehan’s  (1998) concept of TBLL:</a:t>
            </a:r>
          </a:p>
          <a:p>
            <a:pPr marL="533400" indent="-533400" eaLnBrk="1" hangingPunct="1">
              <a:lnSpc>
                <a:spcPct val="80000"/>
              </a:lnSpc>
              <a:buFontTx/>
              <a:buChar char="-"/>
            </a:pPr>
            <a:r>
              <a:rPr lang="en-US" altLang="zh-TW" sz="2400" smtClean="0"/>
              <a:t>Meaning is primary</a:t>
            </a:r>
          </a:p>
          <a:p>
            <a:pPr marL="533400" indent="-533400" eaLnBrk="1" hangingPunct="1">
              <a:lnSpc>
                <a:spcPct val="80000"/>
              </a:lnSpc>
              <a:buFontTx/>
              <a:buChar char="-"/>
            </a:pPr>
            <a:r>
              <a:rPr lang="en-US" altLang="zh-TW" sz="2400" smtClean="0"/>
              <a:t>Some communication problem to solve</a:t>
            </a:r>
          </a:p>
          <a:p>
            <a:pPr marL="533400" indent="-533400" eaLnBrk="1" hangingPunct="1">
              <a:lnSpc>
                <a:spcPct val="80000"/>
              </a:lnSpc>
              <a:buFontTx/>
              <a:buChar char="-"/>
            </a:pPr>
            <a:r>
              <a:rPr lang="en-US" altLang="zh-TW" sz="2400" smtClean="0"/>
              <a:t>Some sort of relationship to comparable real-world activities</a:t>
            </a:r>
          </a:p>
          <a:p>
            <a:pPr marL="533400" indent="-533400" eaLnBrk="1" hangingPunct="1">
              <a:lnSpc>
                <a:spcPct val="80000"/>
              </a:lnSpc>
              <a:buFontTx/>
              <a:buChar char="-"/>
            </a:pPr>
            <a:r>
              <a:rPr lang="en-US" altLang="zh-TW" sz="2400" smtClean="0"/>
              <a:t>Task completion</a:t>
            </a:r>
          </a:p>
          <a:p>
            <a:pPr marL="533400" indent="-533400" eaLnBrk="1" hangingPunct="1">
              <a:lnSpc>
                <a:spcPct val="80000"/>
              </a:lnSpc>
              <a:buFontTx/>
              <a:buChar char="-"/>
            </a:pPr>
            <a:r>
              <a:rPr lang="en-US" altLang="zh-TW" sz="2400" smtClean="0"/>
              <a:t>The assessment of the task is in terms of outcome.</a:t>
            </a:r>
          </a:p>
          <a:p>
            <a:pPr marL="533400" indent="-533400" eaLnBrk="1" hangingPunct="1">
              <a:lnSpc>
                <a:spcPct val="80000"/>
              </a:lnSpc>
              <a:buFont typeface="Wingdings" pitchFamily="2" charset="2"/>
              <a:buNone/>
            </a:pPr>
            <a:endParaRPr lang="en-US" altLang="zh-TW" sz="1000" smtClean="0"/>
          </a:p>
          <a:p>
            <a:pPr marL="533400" indent="-533400"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altLang="zh-TW" sz="2400" smtClean="0"/>
              <a:t>     The learning process as a set of communicative tasks that are directly linked to the curricular goals they serve</a:t>
            </a:r>
          </a:p>
          <a:p>
            <a:pPr marL="533400" indent="-533400" eaLnBrk="1" hangingPunct="1">
              <a:lnSpc>
                <a:spcPct val="80000"/>
              </a:lnSpc>
              <a:buFontTx/>
              <a:buChar char="-"/>
            </a:pPr>
            <a:endParaRPr lang="en-US" altLang="zh-TW" sz="2400" smtClean="0"/>
          </a:p>
          <a:p>
            <a:pPr marL="533400" indent="-533400" eaLnBrk="1" hangingPunct="1">
              <a:lnSpc>
                <a:spcPct val="80000"/>
              </a:lnSpc>
            </a:pPr>
            <a:endParaRPr lang="en-US" altLang="zh-TW" sz="24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1619250" y="260350"/>
            <a:ext cx="7010400" cy="1295400"/>
          </a:xfrm>
        </p:spPr>
        <p:txBody>
          <a:bodyPr/>
          <a:lstStyle/>
          <a:p>
            <a:pPr eaLnBrk="1" hangingPunct="1"/>
            <a:r>
              <a:rPr lang="en-US" altLang="zh-HK" smtClean="0"/>
              <a:t>Popularity of TBL in East Asia</a:t>
            </a:r>
            <a:endParaRPr lang="en-US" altLang="zh-TW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1989138"/>
            <a:ext cx="8208962" cy="5327650"/>
          </a:xfrm>
        </p:spPr>
        <p:txBody>
          <a:bodyPr/>
          <a:lstStyle/>
          <a:p>
            <a:pPr eaLnBrk="1" hangingPunct="1"/>
            <a:r>
              <a:rPr lang="en-US" altLang="zh-HK" smtClean="0"/>
              <a:t>Since 1980s </a:t>
            </a:r>
          </a:p>
          <a:p>
            <a:pPr eaLnBrk="1" hangingPunct="1"/>
            <a:r>
              <a:rPr lang="en-US" altLang="zh-HK" smtClean="0"/>
              <a:t>dominant model – CLT</a:t>
            </a:r>
          </a:p>
          <a:p>
            <a:pPr eaLnBrk="1" hangingPunct="1"/>
            <a:endParaRPr lang="en-US" altLang="zh-HK" smtClean="0"/>
          </a:p>
          <a:p>
            <a:pPr eaLnBrk="1" hangingPunct="1"/>
            <a:r>
              <a:rPr lang="en-US" altLang="zh-HK" smtClean="0"/>
              <a:t>Nunan (2003)</a:t>
            </a:r>
          </a:p>
          <a:p>
            <a:pPr lvl="1" eaLnBrk="1" hangingPunct="1"/>
            <a:r>
              <a:rPr lang="en-US" altLang="zh-HK" smtClean="0"/>
              <a:t>7 countries in East Asia </a:t>
            </a:r>
          </a:p>
          <a:p>
            <a:pPr lvl="1" eaLnBrk="1" hangingPunct="1"/>
            <a:r>
              <a:rPr lang="en-US" altLang="zh-HK" smtClean="0"/>
              <a:t>subscribe to principles of CLT and TBL</a:t>
            </a:r>
          </a:p>
          <a:p>
            <a:pPr lvl="1" eaLnBrk="1" hangingPunct="1"/>
            <a:r>
              <a:rPr lang="en-US" altLang="zh-HK" smtClean="0"/>
              <a:t>Hong Kong, China, Korea</a:t>
            </a:r>
          </a:p>
          <a:p>
            <a:pPr lvl="1" eaLnBrk="1" hangingPunct="1"/>
            <a:r>
              <a:rPr lang="en-US" altLang="zh-HK" smtClean="0"/>
              <a:t>Philippines, Indonesia, Japan and Thailand </a:t>
            </a:r>
          </a:p>
          <a:p>
            <a:pPr lvl="2" eaLnBrk="1" hangingPunct="1"/>
            <a:r>
              <a:rPr lang="en-US" altLang="zh-HK" smtClean="0"/>
              <a:t>Concept of ‘learning through task’</a:t>
            </a:r>
            <a:endParaRPr lang="en-US" altLang="zh-TW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altLang="zh-HK" smtClean="0"/>
              <a:t>TBL in Hong Kong</a:t>
            </a:r>
            <a:endParaRPr lang="en-US" altLang="zh-TW" smtClean="0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altLang="zh-HK" smtClean="0"/>
              <a:t>Since 1990s</a:t>
            </a:r>
          </a:p>
          <a:p>
            <a:pPr eaLnBrk="1" hangingPunct="1">
              <a:lnSpc>
                <a:spcPct val="90000"/>
              </a:lnSpc>
            </a:pPr>
            <a:r>
              <a:rPr lang="en-US" altLang="zh-HK" smtClean="0"/>
              <a:t>Curriculum Development Council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zh-HK" smtClean="0"/>
              <a:t>1997 for primary school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zh-HK" smtClean="0"/>
              <a:t>1999 for secondary school</a:t>
            </a:r>
          </a:p>
          <a:p>
            <a:pPr lvl="1" eaLnBrk="1" hangingPunct="1">
              <a:lnSpc>
                <a:spcPct val="90000"/>
              </a:lnSpc>
            </a:pPr>
            <a:endParaRPr lang="en-US" altLang="zh-HK" smtClean="0"/>
          </a:p>
          <a:p>
            <a:pPr eaLnBrk="1" hangingPunct="1">
              <a:lnSpc>
                <a:spcPct val="90000"/>
              </a:lnSpc>
            </a:pPr>
            <a:r>
              <a:rPr lang="en-US" altLang="zh-HK" smtClean="0"/>
              <a:t>Current situation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zh-HK" smtClean="0"/>
              <a:t>Does not seem to be firmly embedded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zh-HK" smtClean="0"/>
              <a:t>The value and beliefs of teachers 	</a:t>
            </a:r>
          </a:p>
          <a:p>
            <a:pPr lvl="2" eaLnBrk="1" hangingPunct="1">
              <a:lnSpc>
                <a:spcPct val="90000"/>
              </a:lnSpc>
            </a:pPr>
            <a:r>
              <a:rPr lang="en-US" altLang="zh-HK" smtClean="0"/>
              <a:t>not congruent with the principles of TBLT </a:t>
            </a:r>
            <a:endParaRPr lang="en-US" altLang="zh-TW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altLang="zh-HK" smtClean="0"/>
              <a:t>Implementation</a:t>
            </a:r>
            <a:endParaRPr lang="en-US" altLang="zh-TW" smtClean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539750" y="2060575"/>
            <a:ext cx="8229600" cy="4525963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altLang="zh-HK" smtClean="0"/>
              <a:t>Define the learning outcomes</a:t>
            </a:r>
          </a:p>
          <a:p>
            <a:pPr eaLnBrk="1" hangingPunct="1">
              <a:lnSpc>
                <a:spcPct val="90000"/>
              </a:lnSpc>
            </a:pPr>
            <a:r>
              <a:rPr lang="en-US" altLang="zh-HK" smtClean="0"/>
              <a:t>Specify the task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zh-HK" smtClean="0"/>
              <a:t>Use general communication (unfocused tasks)</a:t>
            </a:r>
          </a:p>
          <a:p>
            <a:pPr lvl="1" eaLnBrk="1" hangingPunct="1">
              <a:lnSpc>
                <a:spcPct val="90000"/>
              </a:lnSpc>
            </a:pPr>
            <a:r>
              <a:rPr lang="en-US" altLang="zh-HK" smtClean="0"/>
              <a:t>Communicate using specific grammatical structures (focused tasks)</a:t>
            </a:r>
          </a:p>
          <a:p>
            <a:pPr eaLnBrk="1" hangingPunct="1">
              <a:lnSpc>
                <a:spcPct val="90000"/>
              </a:lnSpc>
            </a:pPr>
            <a:r>
              <a:rPr lang="en-GB" altLang="zh-HK" smtClean="0"/>
              <a:t>Usually these activities come early in the teaching cycle, to be followed later by work on the language system.</a:t>
            </a:r>
            <a:r>
              <a:rPr lang="en-US" altLang="zh-HK" smtClean="0"/>
              <a:t> </a:t>
            </a:r>
          </a:p>
          <a:p>
            <a:pPr eaLnBrk="1" hangingPunct="1">
              <a:lnSpc>
                <a:spcPct val="90000"/>
              </a:lnSpc>
            </a:pPr>
            <a:r>
              <a:rPr lang="en-US" altLang="zh-HK" smtClean="0"/>
              <a:t>TBL is usually used in </a:t>
            </a:r>
            <a:r>
              <a:rPr lang="en-US" altLang="zh-HK" u="sng" smtClean="0"/>
              <a:t>information gap activities, sharing information or giving views on a topic</a:t>
            </a:r>
            <a:r>
              <a:rPr lang="en-US" altLang="zh-HK" smtClean="0"/>
              <a:t>. 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altLang="zh-HK" smtClean="0"/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altLang="zh-TW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4"/>
          <p:cNvSpPr>
            <a:spLocks noChangeArrowheads="1"/>
          </p:cNvSpPr>
          <p:nvPr/>
        </p:nvSpPr>
        <p:spPr bwMode="auto">
          <a:xfrm>
            <a:off x="611188" y="1944688"/>
            <a:ext cx="8636000" cy="3662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r>
              <a:rPr lang="en-GB" altLang="zh-TW" b="1" u="sng"/>
              <a:t>LESSON STAGES:</a:t>
            </a:r>
            <a:endParaRPr lang="en-US" altLang="zh-TW"/>
          </a:p>
          <a:p>
            <a:pPr>
              <a:buFontTx/>
              <a:buChar char="•"/>
            </a:pPr>
            <a:r>
              <a:rPr lang="en-GB" altLang="zh-TW" b="1"/>
              <a:t>Introduction</a:t>
            </a:r>
            <a:endParaRPr lang="en-US" altLang="zh-TW"/>
          </a:p>
          <a:p>
            <a:pPr marL="742950" lvl="1" indent="-285750">
              <a:buFontTx/>
              <a:buChar char="•"/>
            </a:pPr>
            <a:r>
              <a:rPr lang="en-GB" altLang="zh-TW"/>
              <a:t>Class </a:t>
            </a:r>
            <a:r>
              <a:rPr lang="en-GB" altLang="zh-HK"/>
              <a:t>/ group </a:t>
            </a:r>
            <a:r>
              <a:rPr lang="en-GB" altLang="zh-TW"/>
              <a:t>discussion led by the teacher.</a:t>
            </a:r>
            <a:endParaRPr lang="en-US" altLang="zh-TW"/>
          </a:p>
          <a:p>
            <a:pPr marL="742950" lvl="1" indent="-285750">
              <a:buFontTx/>
              <a:buChar char="•"/>
            </a:pPr>
            <a:r>
              <a:rPr lang="en-GB" altLang="zh-TW"/>
              <a:t>You may need to adjust the difficulty of the task to the level of your students.</a:t>
            </a:r>
            <a:endParaRPr lang="en-US" altLang="zh-TW"/>
          </a:p>
          <a:p>
            <a:pPr>
              <a:buFontTx/>
              <a:buChar char="•"/>
            </a:pPr>
            <a:r>
              <a:rPr lang="en-GB" altLang="zh-TW" b="1"/>
              <a:t>Post-discussion</a:t>
            </a:r>
            <a:endParaRPr lang="en-US" altLang="zh-TW"/>
          </a:p>
          <a:p>
            <a:pPr marL="742950" lvl="1" indent="-285750">
              <a:buFontTx/>
              <a:buChar char="•"/>
            </a:pPr>
            <a:r>
              <a:rPr lang="en-GB" altLang="zh-TW"/>
              <a:t>Teacher led feedback.</a:t>
            </a:r>
            <a:endParaRPr lang="en-US" altLang="zh-TW"/>
          </a:p>
          <a:p>
            <a:pPr marL="742950" lvl="1" indent="-285750">
              <a:buFontTx/>
              <a:buChar char="•"/>
            </a:pPr>
            <a:r>
              <a:rPr lang="en-GB" altLang="zh-TW"/>
              <a:t>Teacher summar</a:t>
            </a:r>
            <a:r>
              <a:rPr lang="en-GB" altLang="zh-HK"/>
              <a:t>ize and introduce the language focus</a:t>
            </a:r>
            <a:endParaRPr lang="en-US" altLang="zh-TW"/>
          </a:p>
          <a:p>
            <a:pPr>
              <a:buFontTx/>
              <a:buChar char="•"/>
            </a:pPr>
            <a:r>
              <a:rPr lang="en-GB" altLang="zh-TW" b="1"/>
              <a:t>Language Focus </a:t>
            </a:r>
            <a:endParaRPr lang="en-US" altLang="zh-TW"/>
          </a:p>
          <a:p>
            <a:pPr marL="742950" lvl="1" indent="-285750">
              <a:buFontTx/>
              <a:buChar char="•"/>
            </a:pPr>
            <a:r>
              <a:rPr lang="en-GB" altLang="zh-TW"/>
              <a:t>Gap-filling exercise.</a:t>
            </a:r>
            <a:endParaRPr lang="en-US" altLang="zh-TW"/>
          </a:p>
          <a:p>
            <a:pPr marL="742950" lvl="1" indent="-285750">
              <a:buFontTx/>
              <a:buChar char="•"/>
            </a:pPr>
            <a:r>
              <a:rPr lang="en-GB" altLang="zh-TW"/>
              <a:t>Recall exercises.</a:t>
            </a:r>
            <a:endParaRPr lang="en-US" altLang="zh-TW"/>
          </a:p>
          <a:p>
            <a:pPr>
              <a:buFontTx/>
              <a:buChar char="•"/>
            </a:pPr>
            <a:r>
              <a:rPr lang="en-GB" altLang="zh-TW" b="1"/>
              <a:t>Controlled practice</a:t>
            </a:r>
            <a:endParaRPr lang="en-US" altLang="zh-TW"/>
          </a:p>
          <a:p>
            <a:pPr marL="742950" lvl="1" indent="-285750">
              <a:buFontTx/>
              <a:buChar char="•"/>
            </a:pPr>
            <a:r>
              <a:rPr lang="en-GB" altLang="zh-TW"/>
              <a:t>Learners produce sentences based on target patterns.</a:t>
            </a:r>
            <a:endParaRPr lang="en-US" altLang="zh-TW"/>
          </a:p>
          <a:p>
            <a:pPr marL="742950" lvl="1" indent="-285750">
              <a:buFontTx/>
              <a:buChar char="•"/>
            </a:pPr>
            <a:r>
              <a:rPr lang="en-GB" altLang="zh-TW"/>
              <a:t>Patterns are repeated to facilitate retention</a:t>
            </a:r>
            <a:endParaRPr lang="en-US" altLang="zh-TW"/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1908175" y="476250"/>
            <a:ext cx="5472113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altLang="zh-HK" sz="2800"/>
              <a:t>lesson using TBL</a:t>
            </a:r>
            <a:endParaRPr lang="en-US" altLang="zh-TW" sz="2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en-US" altLang="zh-HK" smtClean="0"/>
              <a:t>Difficulties in implementation</a:t>
            </a:r>
            <a:endParaRPr lang="en-US" altLang="zh-TW" smtClean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619250" y="1628775"/>
            <a:ext cx="7010400" cy="41148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altLang="zh-HK" sz="2400" smtClean="0"/>
              <a:t>Classroom management</a:t>
            </a:r>
          </a:p>
          <a:p>
            <a:pPr eaLnBrk="1" hangingPunct="1">
              <a:lnSpc>
                <a:spcPct val="90000"/>
              </a:lnSpc>
            </a:pPr>
            <a:r>
              <a:rPr lang="en-US" altLang="zh-HK" sz="2400" smtClean="0"/>
              <a:t>Some students may depend on their groupmates in the group works.</a:t>
            </a:r>
          </a:p>
          <a:p>
            <a:pPr eaLnBrk="1" hangingPunct="1">
              <a:lnSpc>
                <a:spcPct val="90000"/>
              </a:lnSpc>
            </a:pPr>
            <a:r>
              <a:rPr lang="en-US" altLang="zh-HK" sz="2400" smtClean="0"/>
              <a:t>New learning may yet be lost if the lesson did not include sufficient planning.</a:t>
            </a:r>
          </a:p>
          <a:p>
            <a:pPr eaLnBrk="1" hangingPunct="1">
              <a:lnSpc>
                <a:spcPct val="90000"/>
              </a:lnSpc>
            </a:pPr>
            <a:r>
              <a:rPr lang="en-US" altLang="zh-HK" sz="2400" smtClean="0"/>
              <a:t>Difficult to implement where classes are large and space is limited.</a:t>
            </a:r>
          </a:p>
          <a:p>
            <a:pPr eaLnBrk="1" hangingPunct="1">
              <a:lnSpc>
                <a:spcPct val="90000"/>
              </a:lnSpc>
            </a:pPr>
            <a:r>
              <a:rPr lang="en-US" altLang="zh-HK" sz="2400" smtClean="0"/>
              <a:t>Incompatibility with public assessment demands.</a:t>
            </a:r>
          </a:p>
          <a:p>
            <a:pPr eaLnBrk="1" hangingPunct="1">
              <a:lnSpc>
                <a:spcPct val="90000"/>
              </a:lnSpc>
            </a:pPr>
            <a:r>
              <a:rPr lang="en-US" altLang="zh-HK" sz="2400" smtClean="0"/>
              <a:t>Students may stay within the narrow confines of familiar words and forms.</a:t>
            </a:r>
          </a:p>
          <a:p>
            <a:pPr eaLnBrk="1" hangingPunct="1">
              <a:lnSpc>
                <a:spcPct val="90000"/>
              </a:lnSpc>
            </a:pPr>
            <a:endParaRPr lang="en-US" altLang="zh-HK" sz="2400" smtClean="0"/>
          </a:p>
          <a:p>
            <a:pPr eaLnBrk="1" hangingPunct="1">
              <a:lnSpc>
                <a:spcPct val="90000"/>
              </a:lnSpc>
            </a:pPr>
            <a:endParaRPr lang="en-US" altLang="zh-HK" sz="2400" smtClean="0"/>
          </a:p>
          <a:p>
            <a:pPr eaLnBrk="1" hangingPunct="1">
              <a:lnSpc>
                <a:spcPct val="90000"/>
              </a:lnSpc>
            </a:pPr>
            <a:endParaRPr lang="en-US" altLang="zh-TW" sz="24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標題 1"/>
          <p:cNvSpPr>
            <a:spLocks noGrp="1"/>
          </p:cNvSpPr>
          <p:nvPr>
            <p:ph type="title" idx="4294967295"/>
          </p:nvPr>
        </p:nvSpPr>
        <p:spPr>
          <a:xfrm>
            <a:off x="500063" y="428625"/>
            <a:ext cx="8229600" cy="1143000"/>
          </a:xfrm>
        </p:spPr>
        <p:txBody>
          <a:bodyPr/>
          <a:lstStyle/>
          <a:p>
            <a:pPr algn="ctr" eaLnBrk="1" hangingPunct="1"/>
            <a:r>
              <a:rPr lang="en-US" altLang="zh-HK" smtClean="0"/>
              <a:t>From </a:t>
            </a:r>
            <a:r>
              <a:rPr lang="en-US" altLang="zh-HK" b="1" smtClean="0">
                <a:solidFill>
                  <a:srgbClr val="FF0000"/>
                </a:solidFill>
              </a:rPr>
              <a:t>teachers’ perspective</a:t>
            </a:r>
            <a:r>
              <a:rPr lang="en-US" altLang="zh-HK" smtClean="0"/>
              <a:t>:</a:t>
            </a:r>
            <a:br>
              <a:rPr lang="en-US" altLang="zh-HK" smtClean="0"/>
            </a:br>
            <a:endParaRPr lang="zh-TW" altLang="en-US" smtClean="0"/>
          </a:p>
        </p:txBody>
      </p:sp>
      <p:sp>
        <p:nvSpPr>
          <p:cNvPr id="11267" name="內容版面配置區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lvl="1" eaLnBrk="1" hangingPunct="1">
              <a:buFont typeface="Wingdings" pitchFamily="2" charset="2"/>
              <a:buNone/>
            </a:pPr>
            <a:r>
              <a:rPr lang="en-US" altLang="zh-HK" sz="3300" smtClean="0"/>
              <a:t>1. Do you support the implementation of TBL? Why?</a:t>
            </a:r>
          </a:p>
          <a:p>
            <a:pPr lvl="1" eaLnBrk="1" hangingPunct="1">
              <a:buFont typeface="Wingdings" pitchFamily="2" charset="2"/>
              <a:buNone/>
            </a:pPr>
            <a:r>
              <a:rPr lang="en-US" altLang="zh-HK" sz="3300" smtClean="0"/>
              <a:t>2(a). If yes, what would you do to facilitate it?</a:t>
            </a:r>
          </a:p>
          <a:p>
            <a:pPr lvl="1" eaLnBrk="1" hangingPunct="1">
              <a:buFont typeface="Wingdings" pitchFamily="2" charset="2"/>
              <a:buNone/>
            </a:pPr>
            <a:r>
              <a:rPr lang="en-US" altLang="zh-HK" sz="3300" smtClean="0"/>
              <a:t>2(b). If no, what do you prefer to implement? </a:t>
            </a:r>
          </a:p>
          <a:p>
            <a:pPr eaLnBrk="1" hangingPunct="1"/>
            <a:endParaRPr lang="zh-TW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ascade">
  <a:themeElements>
    <a:clrScheme name="Cascade 4">
      <a:dk1>
        <a:srgbClr val="FFFFCC"/>
      </a:dk1>
      <a:lt1>
        <a:srgbClr val="FFFFFF"/>
      </a:lt1>
      <a:dk2>
        <a:srgbClr val="000066"/>
      </a:dk2>
      <a:lt2>
        <a:srgbClr val="FFFFFF"/>
      </a:lt2>
      <a:accent1>
        <a:srgbClr val="0078F0"/>
      </a:accent1>
      <a:accent2>
        <a:srgbClr val="CCECFF"/>
      </a:accent2>
      <a:accent3>
        <a:srgbClr val="AAAAB8"/>
      </a:accent3>
      <a:accent4>
        <a:srgbClr val="DADADA"/>
      </a:accent4>
      <a:accent5>
        <a:srgbClr val="AABEF6"/>
      </a:accent5>
      <a:accent6>
        <a:srgbClr val="B9D6E7"/>
      </a:accent6>
      <a:hlink>
        <a:srgbClr val="3399FF"/>
      </a:hlink>
      <a:folHlink>
        <a:srgbClr val="FFCC00"/>
      </a:folHlink>
    </a:clrScheme>
    <a:fontScheme name="Cascade">
      <a:majorFont>
        <a:latin typeface="Arial"/>
        <a:ea typeface="新細明體"/>
        <a:cs typeface=""/>
      </a:majorFont>
      <a:minorFont>
        <a:latin typeface="Arial"/>
        <a:ea typeface="新細明體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ascade 1">
        <a:dk1>
          <a:srgbClr val="C0C0C0"/>
        </a:dk1>
        <a:lt1>
          <a:srgbClr val="FFFFFF"/>
        </a:lt1>
        <a:dk2>
          <a:srgbClr val="000000"/>
        </a:dk2>
        <a:lt2>
          <a:srgbClr val="FFFFFF"/>
        </a:lt2>
        <a:accent1>
          <a:srgbClr val="FF3300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FFADAA"/>
        </a:accent5>
        <a:accent6>
          <a:srgbClr val="5C5C8A"/>
        </a:accent6>
        <a:hlink>
          <a:srgbClr val="FFFF99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scade 2">
        <a:dk1>
          <a:srgbClr val="CC99FF"/>
        </a:dk1>
        <a:lt1>
          <a:srgbClr val="FFFFFF"/>
        </a:lt1>
        <a:dk2>
          <a:srgbClr val="400040"/>
        </a:dk2>
        <a:lt2>
          <a:srgbClr val="FFFFFF"/>
        </a:lt2>
        <a:accent1>
          <a:srgbClr val="FF66FF"/>
        </a:accent1>
        <a:accent2>
          <a:srgbClr val="CC00CC"/>
        </a:accent2>
        <a:accent3>
          <a:srgbClr val="AFAAAF"/>
        </a:accent3>
        <a:accent4>
          <a:srgbClr val="DADADA"/>
        </a:accent4>
        <a:accent5>
          <a:srgbClr val="FFB8FF"/>
        </a:accent5>
        <a:accent6>
          <a:srgbClr val="B900B9"/>
        </a:accent6>
        <a:hlink>
          <a:srgbClr val="FF7C80"/>
        </a:hlink>
        <a:folHlink>
          <a:srgbClr val="9900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scade 3">
        <a:dk1>
          <a:srgbClr val="CC99FF"/>
        </a:dk1>
        <a:lt1>
          <a:srgbClr val="FFFFFF"/>
        </a:lt1>
        <a:dk2>
          <a:srgbClr val="34022D"/>
        </a:dk2>
        <a:lt2>
          <a:srgbClr val="FFFFFF"/>
        </a:lt2>
        <a:accent1>
          <a:srgbClr val="775EC8"/>
        </a:accent1>
        <a:accent2>
          <a:srgbClr val="9933FF"/>
        </a:accent2>
        <a:accent3>
          <a:srgbClr val="AEAAAD"/>
        </a:accent3>
        <a:accent4>
          <a:srgbClr val="DADADA"/>
        </a:accent4>
        <a:accent5>
          <a:srgbClr val="BDB6E0"/>
        </a:accent5>
        <a:accent6>
          <a:srgbClr val="8A2DE7"/>
        </a:accent6>
        <a:hlink>
          <a:srgbClr val="993366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scade 4">
        <a:dk1>
          <a:srgbClr val="FFFFCC"/>
        </a:dk1>
        <a:lt1>
          <a:srgbClr val="FFFFFF"/>
        </a:lt1>
        <a:dk2>
          <a:srgbClr val="000066"/>
        </a:dk2>
        <a:lt2>
          <a:srgbClr val="FFFFFF"/>
        </a:lt2>
        <a:accent1>
          <a:srgbClr val="0078F0"/>
        </a:accent1>
        <a:accent2>
          <a:srgbClr val="CCECFF"/>
        </a:accent2>
        <a:accent3>
          <a:srgbClr val="AAAAB8"/>
        </a:accent3>
        <a:accent4>
          <a:srgbClr val="DADADA"/>
        </a:accent4>
        <a:accent5>
          <a:srgbClr val="AABEF6"/>
        </a:accent5>
        <a:accent6>
          <a:srgbClr val="B9D6E7"/>
        </a:accent6>
        <a:hlink>
          <a:srgbClr val="3399FF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scade 5">
        <a:dk1>
          <a:srgbClr val="00FFFF"/>
        </a:dk1>
        <a:lt1>
          <a:srgbClr val="FFFFFF"/>
        </a:lt1>
        <a:dk2>
          <a:srgbClr val="4E009C"/>
        </a:dk2>
        <a:lt2>
          <a:srgbClr val="FFFFFF"/>
        </a:lt2>
        <a:accent1>
          <a:srgbClr val="00A8A4"/>
        </a:accent1>
        <a:accent2>
          <a:srgbClr val="3399FF"/>
        </a:accent2>
        <a:accent3>
          <a:srgbClr val="B2AACB"/>
        </a:accent3>
        <a:accent4>
          <a:srgbClr val="DADADA"/>
        </a:accent4>
        <a:accent5>
          <a:srgbClr val="AAD1CF"/>
        </a:accent5>
        <a:accent6>
          <a:srgbClr val="2D8AE7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scade 6">
        <a:dk1>
          <a:srgbClr val="CCCC33"/>
        </a:dk1>
        <a:lt1>
          <a:srgbClr val="FFFFFF"/>
        </a:lt1>
        <a:dk2>
          <a:srgbClr val="003300"/>
        </a:dk2>
        <a:lt2>
          <a:srgbClr val="FFFFCC"/>
        </a:lt2>
        <a:accent1>
          <a:srgbClr val="008000"/>
        </a:accent1>
        <a:accent2>
          <a:srgbClr val="669900"/>
        </a:accent2>
        <a:accent3>
          <a:srgbClr val="AAADAA"/>
        </a:accent3>
        <a:accent4>
          <a:srgbClr val="DADADA"/>
        </a:accent4>
        <a:accent5>
          <a:srgbClr val="AAC0AA"/>
        </a:accent5>
        <a:accent6>
          <a:srgbClr val="5C8A00"/>
        </a:accent6>
        <a:hlink>
          <a:srgbClr val="FFCC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scade 7">
        <a:dk1>
          <a:srgbClr val="CCCC99"/>
        </a:dk1>
        <a:lt1>
          <a:srgbClr val="FFFFFF"/>
        </a:lt1>
        <a:dk2>
          <a:srgbClr val="800000"/>
        </a:dk2>
        <a:lt2>
          <a:srgbClr val="FFFFFF"/>
        </a:lt2>
        <a:accent1>
          <a:srgbClr val="CC9900"/>
        </a:accent1>
        <a:accent2>
          <a:srgbClr val="996633"/>
        </a:accent2>
        <a:accent3>
          <a:srgbClr val="C0AAAA"/>
        </a:accent3>
        <a:accent4>
          <a:srgbClr val="DADADA"/>
        </a:accent4>
        <a:accent5>
          <a:srgbClr val="E2CAAA"/>
        </a:accent5>
        <a:accent6>
          <a:srgbClr val="8A5C2D"/>
        </a:accent6>
        <a:hlink>
          <a:srgbClr val="FFFFCC"/>
        </a:hlink>
        <a:folHlink>
          <a:srgbClr val="DDD8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ascade 8">
        <a:dk1>
          <a:srgbClr val="204162"/>
        </a:dk1>
        <a:lt1>
          <a:srgbClr val="FFFFFF"/>
        </a:lt1>
        <a:dk2>
          <a:srgbClr val="204162"/>
        </a:dk2>
        <a:lt2>
          <a:srgbClr val="003300"/>
        </a:lt2>
        <a:accent1>
          <a:srgbClr val="99CC00"/>
        </a:accent1>
        <a:accent2>
          <a:srgbClr val="336633"/>
        </a:accent2>
        <a:accent3>
          <a:srgbClr val="FFFFFF"/>
        </a:accent3>
        <a:accent4>
          <a:srgbClr val="1A3653"/>
        </a:accent4>
        <a:accent5>
          <a:srgbClr val="CAE2AA"/>
        </a:accent5>
        <a:accent6>
          <a:srgbClr val="2D5C2D"/>
        </a:accent6>
        <a:hlink>
          <a:srgbClr val="6666FF"/>
        </a:hlink>
        <a:folHlink>
          <a:srgbClr val="C5C2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ascade 9">
        <a:dk1>
          <a:srgbClr val="000000"/>
        </a:dk1>
        <a:lt1>
          <a:srgbClr val="FFFFFF"/>
        </a:lt1>
        <a:dk2>
          <a:srgbClr val="1C1C34"/>
        </a:dk2>
        <a:lt2>
          <a:srgbClr val="000066"/>
        </a:lt2>
        <a:accent1>
          <a:srgbClr val="DDDDDD"/>
        </a:accent1>
        <a:accent2>
          <a:srgbClr val="6699CC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5C8AB9"/>
        </a:accent6>
        <a:hlink>
          <a:srgbClr val="005A58"/>
        </a:hlink>
        <a:folHlink>
          <a:srgbClr val="8080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佈景主題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Cascade</Template>
  <TotalTime>420</TotalTime>
  <Words>910</Words>
  <Application>Microsoft Office PowerPoint</Application>
  <PresentationFormat>On-screen Show (4:3)</PresentationFormat>
  <Paragraphs>138</Paragraphs>
  <Slides>15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2</vt:i4>
      </vt:variant>
      <vt:variant>
        <vt:lpstr>投影片標題</vt:lpstr>
      </vt:variant>
      <vt:variant>
        <vt:i4>15</vt:i4>
      </vt:variant>
    </vt:vector>
  </HeadingPairs>
  <TitlesOfParts>
    <vt:vector size="21" baseType="lpstr">
      <vt:lpstr>Arial</vt:lpstr>
      <vt:lpstr>新細明體</vt:lpstr>
      <vt:lpstr>Wingdings</vt:lpstr>
      <vt:lpstr>Calibri</vt:lpstr>
      <vt:lpstr>Cascade</vt:lpstr>
      <vt:lpstr>1_Cascade</vt:lpstr>
      <vt:lpstr>Major approaches to ELT- suitability of TBL in the Hong Kong’s School Contexts</vt:lpstr>
      <vt:lpstr>Guiding questions</vt:lpstr>
      <vt:lpstr>Definition of TBL</vt:lpstr>
      <vt:lpstr>Popularity of TBL in East Asia</vt:lpstr>
      <vt:lpstr>TBL in Hong Kong</vt:lpstr>
      <vt:lpstr>Implementation</vt:lpstr>
      <vt:lpstr>PowerPoint 簡報</vt:lpstr>
      <vt:lpstr>Difficulties in implementation</vt:lpstr>
      <vt:lpstr>From teachers’ perspective: </vt:lpstr>
      <vt:lpstr>Role of teachers in TBL  (Curriculum Development Council, 1999)</vt:lpstr>
      <vt:lpstr>From students’ perspective: </vt:lpstr>
      <vt:lpstr>TBL from the perspective of students_1</vt:lpstr>
      <vt:lpstr>TBL from the perspective of students_2</vt:lpstr>
      <vt:lpstr>From the perspective of schools:  </vt:lpstr>
      <vt:lpstr>References</vt:lpstr>
    </vt:vector>
  </TitlesOfParts>
  <Company>HKU SPACE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HKBU_PGDE_Seminar_ presentation</dc:title>
  <dc:creator>student</dc:creator>
  <cp:lastModifiedBy>user</cp:lastModifiedBy>
  <cp:revision>34</cp:revision>
  <dcterms:created xsi:type="dcterms:W3CDTF">2012-02-06T05:02:26Z</dcterms:created>
  <dcterms:modified xsi:type="dcterms:W3CDTF">2012-02-08T10:34:21Z</dcterms:modified>
</cp:coreProperties>
</file>